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60" r:id="rId3"/>
    <p:sldId id="269" r:id="rId4"/>
    <p:sldId id="270" r:id="rId5"/>
    <p:sldId id="261" r:id="rId6"/>
    <p:sldId id="267" r:id="rId7"/>
    <p:sldId id="273" r:id="rId8"/>
    <p:sldId id="272" r:id="rId9"/>
    <p:sldId id="274" r:id="rId10"/>
    <p:sldId id="278" r:id="rId11"/>
    <p:sldId id="277" r:id="rId12"/>
    <p:sldId id="280" r:id="rId13"/>
    <p:sldId id="283" r:id="rId14"/>
    <p:sldId id="284" r:id="rId15"/>
    <p:sldId id="281" r:id="rId16"/>
    <p:sldId id="275" r:id="rId17"/>
    <p:sldId id="276" r:id="rId18"/>
    <p:sldId id="288" r:id="rId19"/>
    <p:sldId id="282" r:id="rId20"/>
    <p:sldId id="296" r:id="rId21"/>
    <p:sldId id="285" r:id="rId22"/>
    <p:sldId id="287" r:id="rId23"/>
    <p:sldId id="293" r:id="rId24"/>
    <p:sldId id="291" r:id="rId25"/>
    <p:sldId id="294" r:id="rId26"/>
    <p:sldId id="295" r:id="rId27"/>
    <p:sldId id="292" r:id="rId28"/>
    <p:sldId id="289" r:id="rId29"/>
    <p:sldId id="290" r:id="rId30"/>
    <p:sldId id="297" r:id="rId31"/>
    <p:sldId id="265" r:id="rId32"/>
    <p:sldId id="302" r:id="rId33"/>
    <p:sldId id="279" r:id="rId34"/>
    <p:sldId id="298" r:id="rId35"/>
    <p:sldId id="300" r:id="rId36"/>
    <p:sldId id="301" r:id="rId37"/>
    <p:sldId id="266" r:id="rId38"/>
    <p:sldId id="271" r:id="rId39"/>
    <p:sldId id="29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72500350-0391-4B5C-8C88-CD0144B5E65B}">
          <p14:sldIdLst>
            <p14:sldId id="268"/>
            <p14:sldId id="260"/>
            <p14:sldId id="269"/>
            <p14:sldId id="270"/>
            <p14:sldId id="261"/>
            <p14:sldId id="267"/>
            <p14:sldId id="273"/>
            <p14:sldId id="272"/>
            <p14:sldId id="274"/>
            <p14:sldId id="278"/>
            <p14:sldId id="277"/>
            <p14:sldId id="280"/>
            <p14:sldId id="283"/>
            <p14:sldId id="284"/>
            <p14:sldId id="281"/>
            <p14:sldId id="275"/>
            <p14:sldId id="276"/>
            <p14:sldId id="288"/>
            <p14:sldId id="282"/>
            <p14:sldId id="296"/>
            <p14:sldId id="285"/>
            <p14:sldId id="287"/>
            <p14:sldId id="293"/>
            <p14:sldId id="291"/>
            <p14:sldId id="294"/>
            <p14:sldId id="295"/>
            <p14:sldId id="292"/>
            <p14:sldId id="289"/>
            <p14:sldId id="290"/>
            <p14:sldId id="297"/>
            <p14:sldId id="265"/>
            <p14:sldId id="302"/>
            <p14:sldId id="279"/>
            <p14:sldId id="298"/>
            <p14:sldId id="300"/>
            <p14:sldId id="301"/>
            <p14:sldId id="266"/>
            <p14:sldId id="271"/>
            <p14:sldId id="299"/>
          </p14:sldIdLst>
        </p14:section>
        <p14:section name="Раздел без заголовка" id="{8AE76ED4-A2A5-4326-A65A-7D982BEC3B9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0FBB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1" autoAdjust="0"/>
    <p:restoredTop sz="94690" autoAdjust="0"/>
  </p:normalViewPr>
  <p:slideViewPr>
    <p:cSldViewPr>
      <p:cViewPr varScale="1">
        <p:scale>
          <a:sx n="100" d="100"/>
          <a:sy n="100" d="100"/>
        </p:scale>
        <p:origin x="-10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3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06DAB5E-B8C1-40C1-850C-570E26BAD1E5}" type="datetimeFigureOut">
              <a:rPr lang="ru-RU" smtClean="0"/>
              <a:pPr/>
              <a:t>03.03.2013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EAA9927-70A2-43FC-8B05-2F19C18099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microsoft.com/office/2007/relationships/hdphoto" Target="../media/hdphoto3.wdp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.png"/><Relationship Id="rId7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7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7.png"/><Relationship Id="rId5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jpe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66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gif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3.jpeg"/><Relationship Id="rId5" Type="http://schemas.openxmlformats.org/officeDocument/2006/relationships/image" Target="../media/image89.pn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.png"/><Relationship Id="rId7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pn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3.png"/><Relationship Id="rId7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66.png"/><Relationship Id="rId4" Type="http://schemas.openxmlformats.org/officeDocument/2006/relationships/image" Target="../media/image1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66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66.pn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jpe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30.jpe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5596" y="325145"/>
            <a:ext cx="78128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Откуда берётся и куда девается </a:t>
            </a:r>
          </a:p>
          <a:p>
            <a:pPr algn="ctr"/>
            <a:r>
              <a:rPr lang="ru-RU" sz="6000" b="1" dirty="0" smtClean="0">
                <a:solidFill>
                  <a:schemeClr val="accent5">
                    <a:lumMod val="75000"/>
                  </a:schemeClr>
                </a:solidFill>
                <a:latin typeface="Book Antiqua" pitchFamily="18" charset="0"/>
              </a:rPr>
              <a:t>мусор?</a:t>
            </a:r>
            <a:endParaRPr lang="ru-RU" sz="6000" b="1" dirty="0">
              <a:solidFill>
                <a:schemeClr val="accent5">
                  <a:lumMod val="75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5" name="Picture 2" descr="Картинка 64 из 46449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6096" y="3187467"/>
            <a:ext cx="3295253" cy="3495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7773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46549" y="4313786"/>
            <a:ext cx="800100" cy="2201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02120" y="4675553"/>
            <a:ext cx="3024336" cy="186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 descr="http://3.bp.blogspot.com/_svvuuXuaR64/SNKRhOA2_dI/AAAAAAAAABw/sFOERxV563k/s320/gest_konserv_banki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896" y="4748458"/>
            <a:ext cx="3048000" cy="1924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vkusno-i-prosto.ru/images/desserts/baking/Ingredients%20for%20cookies%20cottage%20cheese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0397" y="2393441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://ic.pics.livejournal.com/mnechaev/11267981/5799/5799_32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54" y="2029041"/>
            <a:ext cx="2729982" cy="2047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beerunion.ru/upload/iblock/a79/a7959f76a51f0e3b5f7b85b4780cb08f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4145" y="404664"/>
            <a:ext cx="3086285" cy="17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5-tub-ru.yandex.net/i?id=40119095-38-72&amp;n=21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376812" y="2993721"/>
            <a:ext cx="587897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orporate.baltika.ru/i/mediakit_preview/5773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2287" y="2346206"/>
            <a:ext cx="727218" cy="22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utkonos.ru/images/it/1073/1073538P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617" y="410646"/>
            <a:ext cx="2304256" cy="14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pp.promo-lenik.com/picture/19/1-40.jp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320243" y="427005"/>
            <a:ext cx="1839653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1854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3713" y="467472"/>
            <a:ext cx="525462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735" y="253160"/>
            <a:ext cx="31877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://freelance.ru/img/portfolio/pics/00/03/3E/212708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5937"/>
          <a:stretch/>
        </p:blipFill>
        <p:spPr bwMode="auto">
          <a:xfrm>
            <a:off x="1894142" y="3465004"/>
            <a:ext cx="4137010" cy="313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7857" y="3861048"/>
            <a:ext cx="1228280" cy="179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0" y="1124744"/>
            <a:ext cx="35283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Надо же , я раньше и не задумывался, что от таких замечательных продуктов остаётся так много мусора.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51920" y="4077071"/>
            <a:ext cx="1945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Куда же он девается?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xmlns="" val="162504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7565" y="188640"/>
            <a:ext cx="1584176" cy="219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758681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6254" y="547914"/>
            <a:ext cx="45365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Ура! Я догадалась!</a:t>
            </a:r>
          </a:p>
          <a:p>
            <a:r>
              <a:rPr lang="ru-RU" b="1" dirty="0" smtClean="0"/>
              <a:t>Многие бросают мусор где попало.</a:t>
            </a:r>
          </a:p>
          <a:p>
            <a:r>
              <a:rPr lang="ru-RU" b="1" dirty="0" smtClean="0"/>
              <a:t>Молодцы!</a:t>
            </a:r>
          </a:p>
          <a:p>
            <a:r>
              <a:rPr lang="ru-RU" b="1" dirty="0" smtClean="0"/>
              <a:t>Вот что из этого вышло.</a:t>
            </a:r>
            <a:endParaRPr lang="ru-RU" b="1" dirty="0"/>
          </a:p>
        </p:txBody>
      </p:sp>
      <p:pic>
        <p:nvPicPr>
          <p:cNvPr id="6150" name="Picture 6" descr="http://www.gazetairkutsk.ru/wp-content/uploads/2012/05/1284126184_street_of_our_city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2618092"/>
            <a:ext cx="3487551" cy="2038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2" name="Picture 8" descr="http://www.lizagubernii.ru/files/9b710df336_b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24944"/>
            <a:ext cx="3048000" cy="228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4" name="Picture 10" descr="http://www.estile.ru/vivoz-musora/vyvmuscont2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3050" y="4764099"/>
            <a:ext cx="3024336" cy="1727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54100" y="-788988"/>
            <a:ext cx="11253788" cy="843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84070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04" y="396080"/>
            <a:ext cx="233521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4665"/>
            <a:ext cx="4176464" cy="195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0761" y="980728"/>
            <a:ext cx="3501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Я люблю ребят, которые везде бросают мусор!</a:t>
            </a:r>
            <a:endParaRPr lang="ru-RU" b="1" dirty="0"/>
          </a:p>
        </p:txBody>
      </p:sp>
      <p:pic>
        <p:nvPicPr>
          <p:cNvPr id="7173" name="Picture 5" descr="http://s16.radikal.ru/i191/1006/18/2a265919d777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024" y="2355288"/>
            <a:ext cx="4374654" cy="2362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5" name="Picture 7" descr="http://tv29.ru/resize.php?f=files/1833.jpg&amp;w=400&amp;b=eeeee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536" y="3717032"/>
            <a:ext cx="38100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52237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9935" y="332657"/>
            <a:ext cx="583406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0371"/>
            <a:ext cx="1728192" cy="239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27984" y="1124744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Я люблю любой мусор</a:t>
            </a:r>
            <a:endParaRPr lang="ru-RU" sz="28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330" y="3429000"/>
            <a:ext cx="1693689" cy="955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362513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такой....</a:t>
            </a:r>
            <a:endParaRPr lang="ru-RU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7837" y="2566659"/>
            <a:ext cx="16954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9478" y="2857449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такой…..</a:t>
            </a:r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5854" y="3637876"/>
            <a:ext cx="169545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5854" y="383778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 такой.</a:t>
            </a:r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994" y="4316078"/>
            <a:ext cx="2927435" cy="2195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5184" y="3809797"/>
            <a:ext cx="998921" cy="138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1646" y="2623203"/>
            <a:ext cx="642058" cy="89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6871" y="3042115"/>
            <a:ext cx="639763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 descr="http://most-dnepr.info/shared/images/2009_02_10_Musor/7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4683" y="3906920"/>
            <a:ext cx="1321136" cy="1989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6" name="Picture 14" descr="http://www.echo.msk.ru/att/element-711974-misc-0_57e08_fbe08ed6_orig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5218" y="4751332"/>
            <a:ext cx="2644260" cy="1760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1273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3778" y="252193"/>
            <a:ext cx="5908661" cy="239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57420"/>
            <a:ext cx="2870918" cy="397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39250"/>
            <a:ext cx="4580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Злючка–</a:t>
            </a:r>
            <a:r>
              <a:rPr lang="ru-RU" dirty="0" err="1" smtClean="0"/>
              <a:t>Грязючка</a:t>
            </a:r>
            <a:r>
              <a:rPr lang="ru-RU" dirty="0" smtClean="0"/>
              <a:t> появляется везде, где бросают какой-нибудь мусор.</a:t>
            </a:r>
          </a:p>
          <a:p>
            <a:r>
              <a:rPr lang="ru-RU" dirty="0" smtClean="0"/>
              <a:t>Он может появиться и в лесу, и  на берегу реки, и на улицах города. </a:t>
            </a:r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915" y="536546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http://newspaper.moe-online.ru/img/image/newspaper/721/svoi72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8912" y="2605052"/>
            <a:ext cx="3110324" cy="2143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81128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http://img-fotki.yandex.ru/get/23/chuvashorg.3/0_14f1f_8b0fe80d_L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9894" y="2605052"/>
            <a:ext cx="4998306" cy="39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 descr="http://i021.radikal.ru/0810/a0/57172829d7c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4364" y="2646757"/>
            <a:ext cx="5229366" cy="392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95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http://gallery.dviger.com/public/user_files/blog/users/1617/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0742" y="3120262"/>
            <a:ext cx="5281582" cy="343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 rot="20995355">
            <a:off x="7022807" y="4961595"/>
            <a:ext cx="251288" cy="927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 descr="http://im7-tub-ru.yandex.net/i?id=106167019-62-72&amp;n=21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704848" y="5282779"/>
            <a:ext cx="669032" cy="4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mediazavod.ru/system/pictures/images/000/037/395/1423966414/_.jpg?125741984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5715" y="4447402"/>
            <a:ext cx="1331635" cy="9987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812" y="161727"/>
            <a:ext cx="4853434" cy="273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4474" y="506755"/>
            <a:ext cx="2376264" cy="237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620688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Из-за </a:t>
            </a:r>
            <a:r>
              <a:rPr lang="ru-RU" dirty="0" err="1" smtClean="0"/>
              <a:t>того,что</a:t>
            </a:r>
            <a:r>
              <a:rPr lang="ru-RU" dirty="0" smtClean="0"/>
              <a:t> некоторые люди бросают мусор, где хотят, в нашем муравейнике, однажды случилось вот что….</a:t>
            </a:r>
            <a:endParaRPr lang="ru-RU" dirty="0"/>
          </a:p>
        </p:txBody>
      </p:sp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2371" y="5430425"/>
            <a:ext cx="1498321" cy="9473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37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45436">
            <a:off x="3183666" y="571100"/>
            <a:ext cx="4255912" cy="240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385" y="620688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555776" y="3067369"/>
            <a:ext cx="3442350" cy="3423889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105273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Давайте договоримся, что не будем бросать мусор где попало.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11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://mdou59.edu.yar.ru/images/lesovik_w260_h2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393" y="3583615"/>
            <a:ext cx="1802031" cy="26895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evelina.ru/images/uploads/2011/10/0_67a65_bd2d86c5_L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771" y="298774"/>
            <a:ext cx="2771800" cy="32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>
            <a:off x="2771800" y="313689"/>
            <a:ext cx="6372199" cy="209653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47863" y="563057"/>
            <a:ext cx="56073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Давайте наведём порядок. Что-то можно закопать в лесу, а что-то обязательно отнести в специальный контейнер для мусора.</a:t>
            </a:r>
          </a:p>
          <a:p>
            <a:endParaRPr lang="ru-RU" sz="2000" b="1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284984"/>
            <a:ext cx="5184576" cy="256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2146" y="4005064"/>
            <a:ext cx="408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Для того, чтобы всё сделать правильно, послушайте некоторые данные: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87574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2947">
            <a:off x="323528" y="3483575"/>
            <a:ext cx="2880320" cy="237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637" y="100312"/>
            <a:ext cx="6696744" cy="398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733" y="764704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</a:t>
            </a:r>
            <a:r>
              <a:rPr lang="ru-RU" dirty="0" smtClean="0"/>
              <a:t>усор содержит вредные вещества  для здоровья человека и для окружающей среды.</a:t>
            </a:r>
          </a:p>
          <a:p>
            <a:r>
              <a:rPr lang="ru-RU" dirty="0" smtClean="0"/>
              <a:t>Наиболее опасным для человека является стекло, особенно битое. Оно ничем не растворяется и может пролежать в земле сотни лет.</a:t>
            </a:r>
            <a:endParaRPr lang="ru-RU" dirty="0"/>
          </a:p>
        </p:txBody>
      </p:sp>
      <p:pic>
        <p:nvPicPr>
          <p:cNvPr id="5126" name="Picture 6" descr="http://images.tiu.ru/121271_w640_h640_894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986417"/>
            <a:ext cx="2952327" cy="187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marriagelifeministries.org/wp-content/uploads/2011/02/broken_glass_s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1" y="3831649"/>
            <a:ext cx="3694943" cy="277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279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://mdou59.edu.yar.ru/images/lesovik_w260_h2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393" y="3583615"/>
            <a:ext cx="1802031" cy="268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evelina.ru/images/uploads/2011/10/0_67a65_bd2d86c5_L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3096344" cy="36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749229">
            <a:off x="2851785" y="730087"/>
            <a:ext cx="4362331" cy="2096537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347864" y="1270523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Здравствуй, </a:t>
            </a:r>
            <a:r>
              <a:rPr lang="ru-RU" sz="2000" b="1" dirty="0" err="1" smtClean="0"/>
              <a:t>Лесовичок</a:t>
            </a:r>
            <a:r>
              <a:rPr lang="ru-RU" sz="2000" b="1" dirty="0" smtClean="0"/>
              <a:t>!</a:t>
            </a:r>
          </a:p>
          <a:p>
            <a:r>
              <a:rPr lang="ru-RU" sz="2000" b="1" dirty="0" smtClean="0"/>
              <a:t>Что ты такой грустный сегодня?</a:t>
            </a:r>
            <a:endParaRPr lang="ru-RU" sz="2000" b="1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1" y="3559907"/>
            <a:ext cx="43164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2146" y="4005064"/>
            <a:ext cx="408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А чего мне радоваться?</a:t>
            </a:r>
          </a:p>
          <a:p>
            <a:r>
              <a:rPr lang="ru-RU" b="1" dirty="0" smtClean="0"/>
              <a:t>Посмотри вниз и настроение у тебя сразу испортится…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4177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79159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720725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Опасными являются некоторые виды пластмасс. Пластмассовые бутылки вообще не разлагаются. Металлические банки могут разлагаться от 80 до 100 лет. От 10 до 20 лет будут разлагаться брошенные в лесу полиэтиленовые пакеты и резиновые вещи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3113" y="3933056"/>
            <a:ext cx="2713037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150" y="2924944"/>
            <a:ext cx="28590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3368"/>
            <a:ext cx="28829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3764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38" y="300061"/>
            <a:ext cx="8098523" cy="309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01202" y="746210"/>
            <a:ext cx="59415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Деревянные, картонные и бумажные предметы разлагаются быстро, но их лучше закапывать, чтобы они не портили внешний вид природы.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38" y="3272730"/>
            <a:ext cx="28829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earth911.com/wp-content/uploads/2008/10/cardboard-boxes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4388" y="2139640"/>
            <a:ext cx="2578719" cy="25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static2.insales.ru/images/products/1/1209/3523769/karton-perepletnyj-30-30-1-5-mm-6e1ffd-1000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245" y="2867100"/>
            <a:ext cx="2952328" cy="24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moderndecor.ru/upload/resize_cache/upload/iblock/115/115cb31846712e740a99180b65a2e25d_20110909_217x153_watermark_b62e5672e06de203aaa19d1409594b02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291" y="5013176"/>
            <a:ext cx="188595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car72.ru/modules/foto/files/20100426/5313ab35a7c4.jpg"/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5315" y="4718359"/>
            <a:ext cx="1296863" cy="1553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47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1022" y="332656"/>
            <a:ext cx="756084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6606" y="836712"/>
            <a:ext cx="59046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Пищевые отходы (шкурки, очистки, огрызки) даже полезны для природной среды, так как передают почве питательные вещества. Но их тоже не надо разбрасывать, а лучше закапывать.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01811">
            <a:off x="467544" y="3645024"/>
            <a:ext cx="28829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www.stihi.ru/pics/2009/09/28/324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0234" y="3488604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s014.radikal.ru/i326/1105/7d/0ef46f83ec3dt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08054" y="3837929"/>
            <a:ext cx="2723208" cy="196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02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11247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1230581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Давайте попробуем распределить вещи по скорости их разложения в природе.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9122" y="3767881"/>
            <a:ext cx="41338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4147" y="4149080"/>
            <a:ext cx="12319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272002">
            <a:off x="683568" y="3150146"/>
            <a:ext cx="2882900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037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937" y="166283"/>
            <a:ext cx="77203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59732" y="980728"/>
            <a:ext cx="52020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Мы должны бросать мусор только в урну, мусорное ведро или контейнер. А теперь проследим, куда девается мусор из нашего жилища.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686" y="2132856"/>
            <a:ext cx="3571875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98426"/>
            <a:ext cx="1584131" cy="19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 descr="http://xn--80aactitmg2acxf1m.xn--p1ai/images/shop_items_catalog_image64080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22436" y="4127371"/>
            <a:ext cx="1371600" cy="24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http://russnabjenie.ru/products_pictures/Kontejner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2674567" y="4274966"/>
            <a:ext cx="2494984" cy="2152080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022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556" y="135464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022" y="2507094"/>
            <a:ext cx="1166529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трелка вверх 1"/>
          <p:cNvSpPr/>
          <p:nvPr/>
        </p:nvSpPr>
        <p:spPr>
          <a:xfrm rot="3950858">
            <a:off x="1642671" y="2130139"/>
            <a:ext cx="314372" cy="7274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7" name="Picture 3" descr="http://samum39.ru/wp-content/uploads/2012/08/mk8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8168" y="644587"/>
            <a:ext cx="2154049" cy="25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russnabjenie.ru/products_pictures/Kontejner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09247" y="449296"/>
            <a:ext cx="2857500" cy="267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77966">
            <a:off x="4660327" y="1768996"/>
            <a:ext cx="833421" cy="86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768220">
            <a:off x="7557992" y="3239961"/>
            <a:ext cx="753865" cy="78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106599">
            <a:off x="4762383" y="5015465"/>
            <a:ext cx="970607" cy="94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 descr="http://img0.liveinternet.ru/images/attach/c/3/77/135/77135478_uu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44136" y="4227513"/>
            <a:ext cx="2823553" cy="220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http://news.mail.ru/prev512max/pic/ad/bd/165433_source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204" y="4331148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522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media.nn.ru/data/ufiles/4/2/21/88/2218855.125438992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99592" y="732166"/>
            <a:ext cx="7344816" cy="54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005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2696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srr-arbat.ru/images/stories/design/ills/transportation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903" y="692696"/>
            <a:ext cx="835419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79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6672"/>
            <a:ext cx="6991100" cy="267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836712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Куда же должна ехать машина с мусором? Предлагаю три варианта – к берегу реки, на свалку, на завод по переработке мусора. Какой вам больше нравится?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25471">
            <a:off x="419370" y="2072924"/>
            <a:ext cx="2741794" cy="24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465004"/>
            <a:ext cx="1728192" cy="253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5345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907" y="295007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3720455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www.energytrendsinsider.com/wp-content/uploads/2009/05/landfill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92694"/>
            <a:ext cx="3985773" cy="2813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mg-fotki.yandex.ru/get/5503/103531093.c6/0_78998_b827b76c_X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07" y="188640"/>
            <a:ext cx="4078248" cy="3058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finlease.ru/tech/images/big/4349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843" y="3990749"/>
            <a:ext cx="3168352" cy="221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83323" y="295007"/>
            <a:ext cx="3956628" cy="2773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264256" y="254114"/>
            <a:ext cx="3900846" cy="28148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0685" y="3687424"/>
            <a:ext cx="3683796" cy="286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824027" y="3687424"/>
            <a:ext cx="3805754" cy="2693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Стрелка вверх 7"/>
          <p:cNvSpPr/>
          <p:nvPr/>
        </p:nvSpPr>
        <p:spPr>
          <a:xfrm rot="3906792">
            <a:off x="3470024" y="3409662"/>
            <a:ext cx="418102" cy="1213274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218" y="4343024"/>
            <a:ext cx="1661467" cy="2163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94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://mdou59.edu.yar.ru/images/lesovik_w260_h2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393" y="3583615"/>
            <a:ext cx="1802031" cy="268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evelina.ru/images/uploads/2011/10/0_67a65_bd2d86c5_L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283271"/>
            <a:ext cx="3096344" cy="36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477586">
            <a:off x="2828174" y="332746"/>
            <a:ext cx="6113012" cy="3319479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http://upi.org.ua/_nw/139/s12723975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4009343"/>
            <a:ext cx="3396829" cy="21446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4760" y="908720"/>
            <a:ext cx="525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Что у тебя происходит?</a:t>
            </a:r>
          </a:p>
          <a:p>
            <a:r>
              <a:rPr lang="ru-RU" b="1" dirty="0" smtClean="0"/>
              <a:t>На этой поляне всегда был порядок, а теперь столько грязи и мусора!</a:t>
            </a:r>
          </a:p>
          <a:p>
            <a:r>
              <a:rPr lang="ru-RU" b="1" dirty="0" smtClean="0"/>
              <a:t>Откуда это всё здесь появилось?</a:t>
            </a:r>
          </a:p>
          <a:p>
            <a:r>
              <a:rPr lang="ru-RU" b="1" dirty="0" smtClean="0"/>
              <a:t>Куда же ты весь этот мусор денешь?</a:t>
            </a:r>
            <a:endParaRPr lang="ru-RU" b="1" dirty="0"/>
          </a:p>
        </p:txBody>
      </p:sp>
      <p:pic>
        <p:nvPicPr>
          <p:cNvPr id="11268" name="Picture 4" descr="http://im8-tub-ru.yandex.net/i?id=346216078-43-72&amp;n=2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3936" y="4581128"/>
            <a:ext cx="2238375" cy="142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3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2420" y="202287"/>
            <a:ext cx="7532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752" y="2745030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692696"/>
            <a:ext cx="534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Почему никому из вас не нравится вывоз мусора на берег реки? Ведь его можно сбросить в реку, вода унесёт его и ничего не останется.</a:t>
            </a:r>
          </a:p>
        </p:txBody>
      </p:sp>
      <p:pic>
        <p:nvPicPr>
          <p:cNvPr id="15366" name="Picture 6" descr="http://delogazeta.ru/up/news/2011/2011-8-2-uborkamusora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879967"/>
            <a:ext cx="4762500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51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kolskoeslovo.ru/uploads/news/2011/30/musor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581151"/>
            <a:ext cx="11249025" cy="84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susun.ru/photo/img/568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459432"/>
            <a:ext cx="9757521" cy="731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4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52636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http://www.edu.fedpress.ru/sites/fedpress/files/nancy/news/ek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714" y="2204864"/>
            <a:ext cx="5136571" cy="38524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260648"/>
            <a:ext cx="1224136" cy="179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925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92696"/>
            <a:ext cx="7056784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18780" y="98072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хороший вариант – завод по переработке мусора. Но, к сожалению, они есть не везде, поэтому чаще всего мусор вывозят на свалки.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 descr="http://i.obozrevatel.ua/4/1219964/652403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431"/>
            <a:ext cx="42862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http://ghospirits.files.wordpress.com/2011/02/00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800" y="571500"/>
            <a:ext cx="7908663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82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11188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264" y="4357430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0127" y="98072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После такой «уборки» в реке погибнет много живых существ, живущих в воде.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206" y="2894548"/>
            <a:ext cx="3024187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http://allangarsk.ru/uploads/posts/2009-05/1241674897_riba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8459" y="-209550"/>
            <a:ext cx="963930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081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72" y="152636"/>
            <a:ext cx="8514019" cy="307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49716" y="411494"/>
            <a:ext cx="6768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 многих странах жители, прежде чем выбросить мусор, сортируют его — мусор из разного материала собирают в разные контейнеры. Это облегчает его переработку на заводе. Так начали делать и у нас в стране в некоторых городах. Давайте и мы поучимся сортировать мусор.</a:t>
            </a:r>
          </a:p>
        </p:txBody>
      </p:sp>
      <p:pic>
        <p:nvPicPr>
          <p:cNvPr id="17412" name="Picture 4" descr="http://newsdots.ru/images/stories/news2012/31968_original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501" y="2996952"/>
            <a:ext cx="5400600" cy="3600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87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8900" y="152636"/>
            <a:ext cx="64262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newtehnoekologi.ucoz.ru/_ph/3/2/6894524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14389"/>
            <a:ext cx="4546476" cy="3571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4805" y="663603"/>
            <a:ext cx="488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000" dirty="0">
                <a:solidFill>
                  <a:prstClr val="black"/>
                </a:solidFill>
              </a:rPr>
              <a:t>Подумайте, как сделать так, чтобы было меньше мусора?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860370"/>
            <a:ext cx="2328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76" y="2865376"/>
            <a:ext cx="3753552" cy="383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9416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://www.livekuban.ru/files/paper/500-uborok-1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9370"/>
            <a:ext cx="8946494" cy="6521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76736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900igr.net/datai/stikhi/Pro-menja-i-muravja.files/0004-003-Njos-odnazhdy-muravej-Dve-doschechki-dlja-dverej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88424" cy="630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634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6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67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152636"/>
            <a:ext cx="8766474" cy="655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http://mdou59.edu.yar.ru/images/lesovik_w260_h20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6393" y="3583615"/>
            <a:ext cx="1802031" cy="268959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sevelina.ru/images/uploads/2011/10/0_67a65_bd2d86c5_L1.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763" y="283271"/>
            <a:ext cx="3096344" cy="364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носка-облако 1"/>
          <p:cNvSpPr/>
          <p:nvPr/>
        </p:nvSpPr>
        <p:spPr>
          <a:xfrm rot="477586">
            <a:off x="3127768" y="353590"/>
            <a:ext cx="5833185" cy="3014511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791779" y="1122181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Люди пришли в лес отдохнуть, полюбоваться природой, поиграть с детьми. Они поели, а весь свой мусор оставили в лесу.</a:t>
            </a:r>
            <a:endParaRPr lang="ru-RU" b="1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185" y="3583615"/>
            <a:ext cx="5718175" cy="2859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 descr="http://www.images-photo.ru/_ph/24/2/3715185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3028291"/>
            <a:ext cx="3184478" cy="31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8" y="188640"/>
            <a:ext cx="7752432" cy="3580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1052736"/>
            <a:ext cx="640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Посмотрите на нашего </a:t>
            </a:r>
            <a:r>
              <a:rPr lang="ru-RU" b="1" dirty="0" err="1" smtClean="0"/>
              <a:t>Муравьишку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На прошлом уроке мы говорили о шоколаде, мёде и изюме.</a:t>
            </a:r>
          </a:p>
          <a:p>
            <a:r>
              <a:rPr lang="ru-RU" b="1" dirty="0" err="1" smtClean="0"/>
              <a:t>Муравьишка</a:t>
            </a:r>
            <a:r>
              <a:rPr lang="ru-RU" b="1" dirty="0" smtClean="0"/>
              <a:t> решил пойти в магазин </a:t>
            </a:r>
            <a:endParaRPr lang="ru-RU" b="1" dirty="0"/>
          </a:p>
        </p:txBody>
      </p:sp>
      <p:pic>
        <p:nvPicPr>
          <p:cNvPr id="4100" name="Picture 4" descr="http://bbs.rostov-today.ru/foto/16911_big_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936144" y="3378297"/>
            <a:ext cx="4536504" cy="2834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1539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www.vinnitsa.info/images/mod_news_for_content/konfety-0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574839" y="3665063"/>
            <a:ext cx="2903849" cy="245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3" y="360519"/>
            <a:ext cx="6288212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14" y="0"/>
            <a:ext cx="3187700" cy="318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9614" y="902945"/>
            <a:ext cx="560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После уроков я купил себе баночку меда и коробку конфет,  шоколадку  и баночку мёда.</a:t>
            </a:r>
          </a:p>
          <a:p>
            <a:r>
              <a:rPr lang="ru-RU" b="1" dirty="0" smtClean="0"/>
              <a:t>Ах, как </a:t>
            </a:r>
            <a:r>
              <a:rPr lang="ru-RU" b="1" dirty="0"/>
              <a:t>было </a:t>
            </a:r>
            <a:r>
              <a:rPr lang="ru-RU" b="1" dirty="0" smtClean="0"/>
              <a:t>вкусно! Я всё быстро съел.</a:t>
            </a:r>
          </a:p>
          <a:p>
            <a:r>
              <a:rPr lang="ru-RU" b="1" dirty="0" smtClean="0"/>
              <a:t>А что же осталось?</a:t>
            </a:r>
            <a:endParaRPr lang="ru-RU" b="1" dirty="0"/>
          </a:p>
        </p:txBody>
      </p:sp>
      <p:pic>
        <p:nvPicPr>
          <p:cNvPr id="5128" name="Picture 8" descr="http://www.uniconf.ru/image/site_pics/295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324" y="4453022"/>
            <a:ext cx="2816683" cy="173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masterveda.ru/wp-content/uploads/2011/01/2013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0588" y="3356871"/>
            <a:ext cx="2080345" cy="272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854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choc.irisht.ru/images/wrappers/russia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5064"/>
            <a:ext cx="3582242" cy="24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mirfactov.com/wp-content/uploads/scent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242" y="4284569"/>
            <a:ext cx="2885615" cy="1931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4" name="Picture 6" descr="http://s001.radikal.ru/i194/1102/37/ee498fd1fd5c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95309"/>
            <a:ext cx="18002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42" y="476671"/>
            <a:ext cx="2335213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6671"/>
            <a:ext cx="5834063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6603" y="1052736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Какой замечательный мусор! Это самый лучший  подарок для Злючки – </a:t>
            </a:r>
            <a:r>
              <a:rPr lang="ru-RU" b="1" dirty="0" err="1" smtClean="0"/>
              <a:t>Грязючки</a:t>
            </a:r>
            <a:r>
              <a:rPr lang="ru-RU" b="1" dirty="0" smtClean="0"/>
              <a:t>! </a:t>
            </a:r>
          </a:p>
          <a:p>
            <a:r>
              <a:rPr lang="ru-RU" b="1" dirty="0" smtClean="0"/>
              <a:t>Но я вижу, ребята, у вас много подарков для меня.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75586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52636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1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EFCFF"/>
              </a:clrFrom>
              <a:clrTo>
                <a:srgbClr val="FE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3400907"/>
            <a:ext cx="233203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119675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44371" y="596588"/>
            <a:ext cx="7452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Ура! Я снова с вами!</a:t>
            </a:r>
          </a:p>
          <a:p>
            <a:r>
              <a:rPr lang="ru-RU" sz="4000" b="1" dirty="0" smtClean="0">
                <a:solidFill>
                  <a:schemeClr val="accent5">
                    <a:lumMod val="75000"/>
                  </a:schemeClr>
                </a:solidFill>
              </a:rPr>
              <a:t>Люблю, когда люди загрязняют всё вокруг.</a:t>
            </a:r>
            <a:endParaRPr lang="ru-RU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585" y="3409223"/>
            <a:ext cx="5426075" cy="309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9410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188640"/>
            <a:ext cx="8766474" cy="655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 descr="http://www.russiancyprus.net/files/bak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4218" b="90469" l="5500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986785" y="3276880"/>
            <a:ext cx="2016224" cy="28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profgreen.ru/image/cache/data/km-6-500x50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22961"/>
            <a:ext cx="2702817" cy="270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710256"/>
            <a:ext cx="2327989" cy="192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5567113" cy="296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 descr="http://www.chms.ru/pic/vyvoz_stroitelnogo_musora_iz_kvartiry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524" y="3301811"/>
            <a:ext cx="3950298" cy="3071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4801" y="900810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Да, к сожалению, в каждом доме ежедневно появляется мусор.</a:t>
            </a:r>
          </a:p>
          <a:p>
            <a:r>
              <a:rPr lang="ru-RU" sz="2000" b="1" dirty="0" smtClean="0"/>
              <a:t> Откуда он берётся?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88213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Другая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5ECCF3"/>
      </a:accent6>
      <a:hlink>
        <a:srgbClr val="56C7AA"/>
      </a:hlink>
      <a:folHlink>
        <a:srgbClr val="59A8D1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523</TotalTime>
  <Words>603</Words>
  <Application>Microsoft Office PowerPoint</Application>
  <PresentationFormat>Экран (4:3)</PresentationFormat>
  <Paragraphs>53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viki</cp:lastModifiedBy>
  <cp:revision>39</cp:revision>
  <dcterms:created xsi:type="dcterms:W3CDTF">2013-01-27T14:34:00Z</dcterms:created>
  <dcterms:modified xsi:type="dcterms:W3CDTF">2013-03-03T10:30:38Z</dcterms:modified>
</cp:coreProperties>
</file>